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7" r:id="rId4"/>
    <p:sldId id="257" r:id="rId5"/>
    <p:sldId id="268" r:id="rId6"/>
    <p:sldId id="258" r:id="rId7"/>
    <p:sldId id="259" r:id="rId8"/>
    <p:sldId id="269" r:id="rId9"/>
    <p:sldId id="262" r:id="rId10"/>
    <p:sldId id="260" r:id="rId11"/>
    <p:sldId id="261" r:id="rId12"/>
    <p:sldId id="272" r:id="rId13"/>
    <p:sldId id="270" r:id="rId14"/>
    <p:sldId id="27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3"/>
    <p:restoredTop sz="94666"/>
  </p:normalViewPr>
  <p:slideViewPr>
    <p:cSldViewPr snapToGrid="0" snapToObjects="1">
      <p:cViewPr>
        <p:scale>
          <a:sx n="90" d="100"/>
          <a:sy n="90" d="100"/>
        </p:scale>
        <p:origin x="84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8562-7439-3F41-8639-60C81C6249F2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FAE82-6A33-7A40-8729-8F1A5868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5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9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0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1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3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9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3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232-9C88-0F4B-A03E-226A0775B40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C17D7-C14D-6A46-9BC8-84ABE378A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5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ariety/variety" TargetMode="Externa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34720"/>
            <a:ext cx="12192000" cy="2387600"/>
          </a:xfrm>
        </p:spPr>
        <p:txBody>
          <a:bodyPr>
            <a:normAutofit/>
          </a:bodyPr>
          <a:lstStyle/>
          <a:p>
            <a:r>
              <a:rPr lang="en-US" b="1" dirty="0"/>
              <a:t>Restaurant Recommender System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USF MSAN 697</a:t>
            </a:r>
            <a:endParaRPr lang="en-US" sz="36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40659"/>
            <a:ext cx="9144000" cy="14395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Jan 19, 2018</a:t>
            </a:r>
          </a:p>
          <a:p>
            <a:r>
              <a:rPr lang="en-US" sz="2000" dirty="0" err="1" smtClean="0"/>
              <a:t>Devesh</a:t>
            </a:r>
            <a:r>
              <a:rPr lang="en-US" sz="2000" dirty="0" smtClean="0"/>
              <a:t> </a:t>
            </a:r>
            <a:r>
              <a:rPr lang="en-US" sz="2000" dirty="0" err="1" smtClean="0"/>
              <a:t>Maheshwari</a:t>
            </a:r>
            <a:r>
              <a:rPr lang="en-US" sz="2000" dirty="0" smtClean="0"/>
              <a:t>, </a:t>
            </a:r>
            <a:r>
              <a:rPr lang="en-US" sz="2000" dirty="0" smtClean="0"/>
              <a:t>Kunal </a:t>
            </a:r>
            <a:r>
              <a:rPr lang="en-US" sz="2000" dirty="0" smtClean="0"/>
              <a:t>K</a:t>
            </a:r>
            <a:r>
              <a:rPr lang="en-US" sz="2000" dirty="0" smtClean="0"/>
              <a:t>otian</a:t>
            </a:r>
            <a:r>
              <a:rPr lang="en-US" sz="2000" dirty="0" smtClean="0"/>
              <a:t>, </a:t>
            </a:r>
            <a:r>
              <a:rPr lang="en-US" sz="2000" dirty="0" err="1" smtClean="0"/>
              <a:t>Nimesh</a:t>
            </a:r>
            <a:r>
              <a:rPr lang="en-US" sz="2000" dirty="0" smtClean="0"/>
              <a:t> Sinha</a:t>
            </a:r>
            <a:r>
              <a:rPr lang="en-US" sz="2000" dirty="0" smtClean="0"/>
              <a:t>, </a:t>
            </a:r>
            <a:r>
              <a:rPr lang="en-US" sz="2000" dirty="0" err="1" smtClean="0"/>
              <a:t>Sooraj</a:t>
            </a:r>
            <a:r>
              <a:rPr lang="en-US" sz="2000" dirty="0" smtClean="0"/>
              <a:t> </a:t>
            </a:r>
            <a:r>
              <a:rPr lang="en-US" sz="2000" dirty="0" err="1" smtClean="0"/>
              <a:t>Mangalath</a:t>
            </a:r>
            <a:r>
              <a:rPr lang="en-US" sz="2000" dirty="0" smtClean="0"/>
              <a:t> </a:t>
            </a:r>
            <a:r>
              <a:rPr lang="en-US" sz="2000" dirty="0" err="1" smtClean="0"/>
              <a:t>Subrahmannian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98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20" y="4700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 smtClean="0"/>
              <a:t>Dataframe</a:t>
            </a:r>
            <a:r>
              <a:rPr lang="en-US" b="1" dirty="0" smtClean="0"/>
              <a:t> </a:t>
            </a:r>
            <a:r>
              <a:rPr lang="en-US" b="1" dirty="0"/>
              <a:t>Creation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35" y="2834883"/>
            <a:ext cx="6066020" cy="3696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70"/>
          <a:stretch/>
        </p:blipFill>
        <p:spPr>
          <a:xfrm>
            <a:off x="933592" y="1314449"/>
            <a:ext cx="4438508" cy="2425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24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Spark SQL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" b="41691"/>
          <a:stretch/>
        </p:blipFill>
        <p:spPr>
          <a:xfrm>
            <a:off x="4718265" y="972630"/>
            <a:ext cx="2569549" cy="1979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" b="36360"/>
          <a:stretch/>
        </p:blipFill>
        <p:spPr>
          <a:xfrm>
            <a:off x="4806048" y="4639385"/>
            <a:ext cx="2592279" cy="2033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7" b="58102"/>
          <a:stretch/>
        </p:blipFill>
        <p:spPr>
          <a:xfrm>
            <a:off x="8347784" y="2309591"/>
            <a:ext cx="2736652" cy="2309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" b="47781"/>
          <a:stretch/>
        </p:blipFill>
        <p:spPr>
          <a:xfrm>
            <a:off x="923419" y="2275634"/>
            <a:ext cx="2874221" cy="23067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287814" y="2133477"/>
            <a:ext cx="1187034" cy="660667"/>
          </a:xfrm>
          <a:prstGeom prst="straightConnector1">
            <a:avLst/>
          </a:prstGeom>
          <a:ln w="952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93724" y="3978283"/>
            <a:ext cx="1179558" cy="619808"/>
          </a:xfrm>
          <a:prstGeom prst="straightConnector1">
            <a:avLst/>
          </a:prstGeom>
          <a:ln w="952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287814" y="3867462"/>
            <a:ext cx="1193413" cy="730631"/>
          </a:xfrm>
          <a:prstGeom prst="straightConnector1">
            <a:avLst/>
          </a:prstGeom>
          <a:ln w="952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22642" y="1940578"/>
            <a:ext cx="2648813" cy="39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Review data set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806048" y="502523"/>
            <a:ext cx="2481766" cy="39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Integer code for </a:t>
            </a:r>
            <a:r>
              <a:rPr lang="en-US" dirty="0" err="1" smtClean="0"/>
              <a:t>user_id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873282" y="4201692"/>
            <a:ext cx="2428387" cy="39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Integer code for </a:t>
            </a:r>
            <a:r>
              <a:rPr lang="en-US" dirty="0" err="1" smtClean="0"/>
              <a:t>biz_id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474848" y="1690688"/>
            <a:ext cx="2511512" cy="630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Pre-processed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ALS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693724" y="2133477"/>
            <a:ext cx="1112324" cy="440367"/>
          </a:xfrm>
          <a:prstGeom prst="straightConnector1">
            <a:avLst/>
          </a:prstGeom>
          <a:ln w="952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ML1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3" y="700941"/>
            <a:ext cx="5897151" cy="3103563"/>
          </a:xfrm>
        </p:spPr>
      </p:pic>
      <p:sp>
        <p:nvSpPr>
          <p:cNvPr id="5" name="TextBox 4"/>
          <p:cNvSpPr txBox="1"/>
          <p:nvPr/>
        </p:nvSpPr>
        <p:spPr>
          <a:xfrm>
            <a:off x="1100138" y="1414463"/>
            <a:ext cx="4371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ALS algorithm was run with default setting by just varying the </a:t>
            </a:r>
            <a:r>
              <a:rPr lang="en-US" dirty="0" err="1" smtClean="0"/>
              <a:t>maxIterations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rank hyper parameter was further tuned using cross-validation.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validation RMSE for this approach was 1.61.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algorithm was used to recommend restaurants to users. For  a user named ‘Sabastian’, the recommended restaurants are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3" y="4140319"/>
            <a:ext cx="5897152" cy="23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ML Step </a:t>
            </a:r>
            <a:r>
              <a:rPr lang="en-US" b="1" dirty="0" smtClean="0"/>
              <a:t>2: </a:t>
            </a:r>
            <a:r>
              <a:rPr lang="en-US" b="1" dirty="0"/>
              <a:t>Naïve </a:t>
            </a:r>
            <a:r>
              <a:rPr lang="en-US" b="1" dirty="0" smtClean="0"/>
              <a:t>Bayes Sentiment Classifier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Trained on reviews with text as well as star ratings</a:t>
            </a:r>
            <a:endParaRPr lang="en-US" dirty="0"/>
          </a:p>
          <a:p>
            <a:r>
              <a:rPr lang="en-US" dirty="0" smtClean="0"/>
              <a:t>Predicted star ratings of text-based ‘tips’</a:t>
            </a:r>
          </a:p>
          <a:p>
            <a:r>
              <a:rPr lang="en-US" dirty="0" smtClean="0"/>
              <a:t>Expanded dataset of explicit star ratings</a:t>
            </a:r>
          </a:p>
          <a:p>
            <a:pPr lvl="1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 Step </a:t>
            </a:r>
            <a:r>
              <a:rPr lang="en-US" b="1" dirty="0" smtClean="0"/>
              <a:t>3: </a:t>
            </a:r>
            <a:r>
              <a:rPr lang="en-US" b="1" dirty="0"/>
              <a:t>Recommender </a:t>
            </a:r>
            <a:r>
              <a:rPr lang="en-US" b="1" dirty="0" smtClean="0"/>
              <a:t>System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Trained on expanded star ratings dataset </a:t>
            </a:r>
          </a:p>
          <a:p>
            <a:pPr lvl="1"/>
            <a:r>
              <a:rPr lang="en-US" dirty="0" smtClean="0"/>
              <a:t>&gt; 2x increase in available ratings</a:t>
            </a:r>
          </a:p>
          <a:p>
            <a:r>
              <a:rPr lang="en-US" dirty="0" smtClean="0"/>
              <a:t>Validation RMSE similar to initial recommender system </a:t>
            </a:r>
          </a:p>
          <a:p>
            <a:pPr lvl="1"/>
            <a:r>
              <a:rPr lang="en-US" dirty="0" smtClean="0"/>
              <a:t>But wider coverage of businesses and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Learnings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awesome:   </a:t>
            </a:r>
            <a:endParaRPr lang="en-US" dirty="0" smtClean="0"/>
          </a:p>
          <a:p>
            <a:pPr lvl="1"/>
            <a:r>
              <a:rPr lang="en-US" dirty="0" smtClean="0"/>
              <a:t>Consistency in transformation of </a:t>
            </a:r>
            <a:r>
              <a:rPr lang="en-US" dirty="0" smtClean="0"/>
              <a:t>training and test data</a:t>
            </a:r>
            <a:endParaRPr lang="en-US" dirty="0" smtClean="0"/>
          </a:p>
          <a:p>
            <a:pPr lvl="1"/>
            <a:r>
              <a:rPr lang="en-US" dirty="0" smtClean="0"/>
              <a:t>Concision and </a:t>
            </a:r>
            <a:r>
              <a:rPr lang="en-US" dirty="0" smtClean="0"/>
              <a:t>improved readability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2" y="1854201"/>
            <a:ext cx="5267960" cy="38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1675"/>
            <a:ext cx="12192000" cy="246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75136" y="5352660"/>
            <a:ext cx="6783002" cy="356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Yelp Challenge 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GB of curated data</a:t>
            </a:r>
          </a:p>
          <a:p>
            <a:r>
              <a:rPr lang="en-US" dirty="0" smtClean="0"/>
              <a:t>JSON format</a:t>
            </a:r>
          </a:p>
          <a:p>
            <a:r>
              <a:rPr lang="en-US" dirty="0" smtClean="0"/>
              <a:t>7</a:t>
            </a:r>
            <a:r>
              <a:rPr lang="en-US" dirty="0" smtClean="0"/>
              <a:t> million ratings &amp; tips of 150,000 businesses</a:t>
            </a:r>
          </a:p>
          <a:p>
            <a:r>
              <a:rPr lang="en-US" dirty="0" smtClean="0"/>
              <a:t>Diverse data - scope for exploring several ML approaches</a:t>
            </a:r>
          </a:p>
          <a:p>
            <a:pPr lvl="1"/>
            <a:r>
              <a:rPr lang="en-US" dirty="0" smtClean="0"/>
              <a:t>Recommender system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Network analysis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60" y="4652919"/>
            <a:ext cx="2619960" cy="11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We Focused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Objective: Recommending </a:t>
            </a:r>
            <a:r>
              <a:rPr lang="en-US" dirty="0" smtClean="0">
                <a:solidFill>
                  <a:srgbClr val="C00000"/>
                </a:solidFill>
              </a:rPr>
              <a:t>restaurants</a:t>
            </a:r>
            <a:r>
              <a:rPr lang="en-US" dirty="0" smtClean="0"/>
              <a:t> to users</a:t>
            </a:r>
          </a:p>
          <a:p>
            <a:r>
              <a:rPr lang="en-US" dirty="0" smtClean="0"/>
              <a:t>Why this interests us</a:t>
            </a:r>
          </a:p>
          <a:p>
            <a:pPr lvl="1"/>
            <a:r>
              <a:rPr lang="en-US" dirty="0" smtClean="0"/>
              <a:t>Data includes 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xplicit star ratings (out of 5) + full text reviews</a:t>
            </a:r>
          </a:p>
          <a:p>
            <a:pPr lvl="2"/>
            <a:r>
              <a:rPr lang="en-US" dirty="0" smtClean="0"/>
              <a:t>Text-only ‘tips’</a:t>
            </a:r>
          </a:p>
          <a:p>
            <a:pPr lvl="1"/>
            <a:r>
              <a:rPr lang="en-US" dirty="0" smtClean="0"/>
              <a:t>Exploring collaborative filtering + sentiment analysis using Spark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178" y="3471341"/>
            <a:ext cx="943880" cy="112257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Data Pipeline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201751" y="1722708"/>
            <a:ext cx="8444811" cy="1831535"/>
            <a:chOff x="954601" y="1413388"/>
            <a:chExt cx="8444811" cy="1831535"/>
          </a:xfrm>
        </p:grpSpPr>
        <p:grpSp>
          <p:nvGrpSpPr>
            <p:cNvPr id="22" name="Group 21"/>
            <p:cNvGrpSpPr/>
            <p:nvPr/>
          </p:nvGrpSpPr>
          <p:grpSpPr>
            <a:xfrm>
              <a:off x="3272631" y="1413388"/>
              <a:ext cx="6126781" cy="1809443"/>
              <a:chOff x="3896143" y="1540633"/>
              <a:chExt cx="6126781" cy="1809443"/>
            </a:xfrm>
          </p:grpSpPr>
          <p:pic>
            <p:nvPicPr>
              <p:cNvPr id="1032" name="Picture 8" descr="age4image12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904" y="1762734"/>
                <a:ext cx="2187020" cy="581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2" descr="age4image257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6143" y="1540633"/>
                <a:ext cx="1860251" cy="1115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Curved Down Arrow 10"/>
              <p:cNvSpPr/>
              <p:nvPr/>
            </p:nvSpPr>
            <p:spPr>
              <a:xfrm flipH="1" flipV="1">
                <a:off x="4760345" y="2393288"/>
                <a:ext cx="3521676" cy="956788"/>
              </a:xfrm>
              <a:prstGeom prst="curvedDownArrow">
                <a:avLst>
                  <a:gd name="adj1" fmla="val 14830"/>
                  <a:gd name="adj2" fmla="val 34378"/>
                  <a:gd name="adj3" fmla="val 2500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34" name="Picture 10" descr="age4image104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01" y="2540073"/>
              <a:ext cx="1345114" cy="70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601" y="1696566"/>
              <a:ext cx="1309980" cy="58443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380732" y="1988782"/>
              <a:ext cx="1066802" cy="0"/>
            </a:xfrm>
            <a:prstGeom prst="straightConnector1">
              <a:avLst/>
            </a:prstGeom>
            <a:ln w="889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5094503" y="1988782"/>
              <a:ext cx="2002118" cy="0"/>
            </a:xfrm>
            <a:prstGeom prst="straightConnector1">
              <a:avLst/>
            </a:prstGeom>
            <a:ln w="889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147604" y="4997144"/>
            <a:ext cx="8154194" cy="1142613"/>
            <a:chOff x="1776227" y="4564658"/>
            <a:chExt cx="8154194" cy="1142613"/>
          </a:xfrm>
        </p:grpSpPr>
        <p:pic>
          <p:nvPicPr>
            <p:cNvPr id="45" name="Picture 10" descr="age4image104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358" y="4564658"/>
              <a:ext cx="1345114" cy="70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age4image257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227" y="4591685"/>
              <a:ext cx="1860251" cy="111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/>
            <p:cNvCxnSpPr/>
            <p:nvPr/>
          </p:nvCxnSpPr>
          <p:spPr>
            <a:xfrm>
              <a:off x="3865926" y="5149478"/>
              <a:ext cx="1066802" cy="0"/>
            </a:xfrm>
            <a:prstGeom prst="straightConnector1">
              <a:avLst/>
            </a:prstGeom>
            <a:ln w="889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age4image257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170" y="4591685"/>
              <a:ext cx="1860251" cy="111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Straight Arrow Connector 46"/>
            <p:cNvCxnSpPr/>
            <p:nvPr/>
          </p:nvCxnSpPr>
          <p:spPr>
            <a:xfrm>
              <a:off x="6776554" y="5149478"/>
              <a:ext cx="1066802" cy="0"/>
            </a:xfrm>
            <a:prstGeom prst="straightConnector1">
              <a:avLst/>
            </a:prstGeom>
            <a:ln w="889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8352" y="1525948"/>
            <a:ext cx="389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Initial data loading &amp; cleaning: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7241" y="4839505"/>
            <a:ext cx="389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Modeling: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562" y="1590699"/>
            <a:ext cx="1289929" cy="137960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98" y="5670103"/>
            <a:ext cx="943880" cy="11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EC2/EMR Specifications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Mongo DB </a:t>
            </a:r>
            <a:r>
              <a:rPr lang="en-US" sz="3200" dirty="0" smtClean="0"/>
              <a:t>hosted on </a:t>
            </a:r>
            <a:r>
              <a:rPr lang="en-US" sz="3200" dirty="0"/>
              <a:t>AWS t2.medium</a:t>
            </a:r>
          </a:p>
          <a:p>
            <a:r>
              <a:rPr lang="en-US" sz="3200" dirty="0"/>
              <a:t>AWS EMR </a:t>
            </a:r>
            <a:r>
              <a:rPr lang="en-US" sz="3200" dirty="0" smtClean="0"/>
              <a:t>cluster for data processing and modeling</a:t>
            </a:r>
          </a:p>
          <a:p>
            <a:pPr lvl="1"/>
            <a:r>
              <a:rPr lang="en-US" sz="2800" dirty="0" smtClean="0"/>
              <a:t>1 Master and 2 worker EC2 instances</a:t>
            </a:r>
          </a:p>
          <a:p>
            <a:pPr lvl="1"/>
            <a:r>
              <a:rPr lang="en-US" sz="2800" dirty="0" smtClean="0"/>
              <a:t>r3.2xlarge instances</a:t>
            </a:r>
            <a:endParaRPr lang="en-US" sz="2800" dirty="0"/>
          </a:p>
          <a:p>
            <a:pPr lvl="2"/>
            <a:r>
              <a:rPr lang="en-US" sz="2400" dirty="0" smtClean="0"/>
              <a:t>8 </a:t>
            </a:r>
            <a:r>
              <a:rPr lang="en-US" sz="2400" dirty="0"/>
              <a:t>cores and 60 </a:t>
            </a:r>
            <a:r>
              <a:rPr lang="en-US" sz="2400" dirty="0" err="1"/>
              <a:t>GiB</a:t>
            </a:r>
            <a:r>
              <a:rPr lang="en-US" sz="2400" dirty="0"/>
              <a:t> </a:t>
            </a:r>
            <a:r>
              <a:rPr lang="en-US" sz="2400" dirty="0" smtClean="0"/>
              <a:t>Memory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65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276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Data on Amazon S3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9" y="1405178"/>
            <a:ext cx="9012382" cy="49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MongoDB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8" y="1464088"/>
            <a:ext cx="4923260" cy="512397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13" y="2402096"/>
            <a:ext cx="5945631" cy="30324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0400" y="1334530"/>
            <a:ext cx="2476113" cy="356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6513" y="1967985"/>
            <a:ext cx="594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MongoDB queries for exploratory data analysis: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18184" y="602594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Load </a:t>
            </a:r>
            <a:r>
              <a:rPr lang="en-US" b="1" smtClean="0"/>
              <a:t>data into MongoDB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795962" y="6210614"/>
            <a:ext cx="1066802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Identifying </a:t>
            </a:r>
            <a:r>
              <a:rPr lang="en-US" b="1" dirty="0"/>
              <a:t>Restaurants in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Recursively extracted all existing keys and their occurrences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github.com/variety/variety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777434"/>
            <a:ext cx="9248097" cy="2734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6805" y="5496024"/>
            <a:ext cx="389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+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16753" y="6030713"/>
            <a:ext cx="649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Businesses explicitly categorized as restaurants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25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explicit star ratings</a:t>
            </a:r>
          </a:p>
          <a:p>
            <a:r>
              <a:rPr lang="en-US" dirty="0" smtClean="0"/>
              <a:t>Spark ML library</a:t>
            </a:r>
          </a:p>
          <a:p>
            <a:r>
              <a:rPr lang="en-US" dirty="0" smtClean="0"/>
              <a:t>Collaborative filtering using Alternating Least Squares algorithm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ML Step 1: Recommender System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7" r="-66" b="29302"/>
          <a:stretch/>
        </p:blipFill>
        <p:spPr>
          <a:xfrm>
            <a:off x="1135063" y="3468688"/>
            <a:ext cx="8637588" cy="2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349</Words>
  <Application>Microsoft Macintosh PowerPoint</Application>
  <PresentationFormat>Widescreen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Restaurant Recommender System  USF MSAN 697</vt:lpstr>
      <vt:lpstr>Yelp Challenge Dataset</vt:lpstr>
      <vt:lpstr>What We Focused On</vt:lpstr>
      <vt:lpstr>Data Pipeline</vt:lpstr>
      <vt:lpstr>EC2/EMR Specifications</vt:lpstr>
      <vt:lpstr>Data on Amazon S3</vt:lpstr>
      <vt:lpstr>MongoDB</vt:lpstr>
      <vt:lpstr>Identifying Restaurants in the Dataset</vt:lpstr>
      <vt:lpstr>ML Step 1: Recommender System</vt:lpstr>
      <vt:lpstr>Dataframe Creation  </vt:lpstr>
      <vt:lpstr>Spark SQL  </vt:lpstr>
      <vt:lpstr>Results from ML1</vt:lpstr>
      <vt:lpstr>ML Step 2: Naïve Bayes Sentiment Classifier</vt:lpstr>
      <vt:lpstr>ML Step 3: Recommender System v2</vt:lpstr>
      <vt:lpstr>Learnings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NIMESH SINHA</dc:creator>
  <cp:lastModifiedBy>Kunal Kotian</cp:lastModifiedBy>
  <cp:revision>151</cp:revision>
  <dcterms:created xsi:type="dcterms:W3CDTF">2018-01-19T01:41:04Z</dcterms:created>
  <dcterms:modified xsi:type="dcterms:W3CDTF">2018-01-19T17:33:18Z</dcterms:modified>
</cp:coreProperties>
</file>